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817" r:id="rId97"/>
    <p:sldId id="280" r:id="rId98"/>
    <p:sldId id="844" r:id="rId99"/>
    <p:sldId id="275" r:id="rId100"/>
    <p:sldId id="274" r:id="rId101"/>
    <p:sldId id="845" r:id="rId102"/>
    <p:sldId id="846" r:id="rId103"/>
    <p:sldId id="847" r:id="rId104"/>
    <p:sldId id="848" r:id="rId105"/>
    <p:sldId id="853" r:id="rId106"/>
    <p:sldId id="283" r:id="rId107"/>
    <p:sldId id="284" r:id="rId108"/>
    <p:sldId id="855" r:id="rId109"/>
    <p:sldId id="854" r:id="rId110"/>
    <p:sldId id="396" r:id="rId111"/>
    <p:sldId id="395" r:id="rId112"/>
    <p:sldId id="391" r:id="rId113"/>
    <p:sldId id="635" r:id="rId114"/>
    <p:sldId id="385" r:id="rId115"/>
    <p:sldId id="393" r:id="rId116"/>
    <p:sldId id="394" r:id="rId117"/>
    <p:sldId id="829" r:id="rId118"/>
    <p:sldId id="386"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 name="Ethical Issues" id="{25D6F010-EA05-4478-ACDA-6C4885EC08FC}">
          <p14:sldIdLst>
            <p14:sldId id="396"/>
            <p14:sldId id="395"/>
            <p14:sldId id="391"/>
            <p14:sldId id="635"/>
            <p14:sldId id="385"/>
            <p14:sldId id="393"/>
            <p14:sldId id="394"/>
            <p14:sldId id="829"/>
            <p14:sldId id="3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4" d="100"/>
          <a:sy n="114" d="100"/>
        </p:scale>
        <p:origin x="6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lecture topics</a:t>
            </a:r>
          </a:p>
          <a:p>
            <a:pPr lvl="1"/>
            <a:r>
              <a:rPr lang="en-US" dirty="0"/>
              <a:t>Website under construction</a:t>
            </a:r>
          </a:p>
          <a:p>
            <a:pPr lvl="1"/>
            <a:endParaRPr lang="en-US" dirty="0"/>
          </a:p>
          <a:p>
            <a:pPr lvl="1"/>
            <a:r>
              <a:rPr lang="en-US" dirty="0"/>
              <a:t>W1: Introduction and overview</a:t>
            </a:r>
          </a:p>
          <a:p>
            <a:pPr lvl="1"/>
            <a:r>
              <a:rPr lang="en-US" dirty="0"/>
              <a:t>W2: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endParaRPr lang="en-US" dirty="0"/>
          </a:p>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pPr lvl="2"/>
            <a:endParaRPr lang="en-US" dirty="0"/>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dirty="0"/>
              <a:t>Kalle will provide brief tutorials on related software frameworks throughout the term </a:t>
            </a:r>
          </a:p>
          <a:p>
            <a:pPr lvl="2"/>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97</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98</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99</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111</a:t>
            </a:fld>
            <a:endParaRPr lang="en-US" altLang="zh-CN"/>
          </a:p>
        </p:txBody>
      </p:sp>
    </p:spTree>
    <p:extLst>
      <p:ext uri="{BB962C8B-B14F-4D97-AF65-F5344CB8AC3E}">
        <p14:creationId xmlns:p14="http://schemas.microsoft.com/office/powerpoint/2010/main" val="3012953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114</a:t>
            </a:fld>
            <a:endParaRPr lang="en-US" altLang="zh-CN"/>
          </a:p>
        </p:txBody>
      </p:sp>
    </p:spTree>
    <p:extLst>
      <p:ext uri="{BB962C8B-B14F-4D97-AF65-F5344CB8AC3E}">
        <p14:creationId xmlns:p14="http://schemas.microsoft.com/office/powerpoint/2010/main" val="3084662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117</a:t>
            </a:fld>
            <a:endParaRPr lang="en-US" altLang="zh-CN"/>
          </a:p>
        </p:txBody>
      </p:sp>
    </p:spTree>
    <p:extLst>
      <p:ext uri="{BB962C8B-B14F-4D97-AF65-F5344CB8AC3E}">
        <p14:creationId xmlns:p14="http://schemas.microsoft.com/office/powerpoint/2010/main" val="4175023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782475667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5.jpeg"/><Relationship Id="rId4" Type="http://schemas.openxmlformats.org/officeDocument/2006/relationships/video" Target="../media/media2.mp4"/><Relationship Id="rId9"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uzonghua.github.io/saav202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2050" name="Picture 2" descr="Hand Writing Overview With Marker, Business Concept Background Stock Photo,  Picture And Royalty Free Image. Image 58818276.">
            <a:extLst>
              <a:ext uri="{FF2B5EF4-FFF2-40B4-BE49-F238E27FC236}">
                <a16:creationId xmlns:a16="http://schemas.microsoft.com/office/drawing/2014/main" id="{803BBEC8-AA3B-E5F6-F7C4-6E0FB34DEF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072" y="4565212"/>
            <a:ext cx="3275856" cy="21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108</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109</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580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spTree>
    <p:extLst>
      <p:ext uri="{BB962C8B-B14F-4D97-AF65-F5344CB8AC3E}">
        <p14:creationId xmlns:p14="http://schemas.microsoft.com/office/powerpoint/2010/main" val="2099786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1557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31208343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886179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115</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496469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116</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68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spTree>
    <p:extLst>
      <p:ext uri="{BB962C8B-B14F-4D97-AF65-F5344CB8AC3E}">
        <p14:creationId xmlns:p14="http://schemas.microsoft.com/office/powerpoint/2010/main" val="22746349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15:00-16:30</a:t>
            </a:r>
          </a:p>
          <a:p>
            <a:r>
              <a:rPr lang="en-US" dirty="0"/>
              <a:t>Instructors </a:t>
            </a:r>
          </a:p>
          <a:p>
            <a:pPr lvl="1"/>
            <a:r>
              <a:rPr lang="en-US" dirty="0"/>
              <a:t>Zonghua Gu, Kalle Prorok, Siyu </a:t>
            </a:r>
            <a:r>
              <a:rPr lang="en-US" dirty="0" err="1"/>
              <a:t>luan</a:t>
            </a:r>
            <a:endParaRPr lang="en-US" dirty="0"/>
          </a:p>
          <a:p>
            <a:pPr lvl="1"/>
            <a:r>
              <a:rPr lang="en-US" dirty="0"/>
              <a:t>Emails: firstname.lastname@umu.se</a:t>
            </a:r>
          </a:p>
          <a:p>
            <a:r>
              <a:rPr lang="en-US" dirty="0"/>
              <a:t>Zoom link:</a:t>
            </a:r>
          </a:p>
          <a:p>
            <a:r>
              <a:rPr lang="en-US" dirty="0">
                <a:hlinkClick r:id="rId3"/>
              </a:rPr>
              <a:t>https://umu.zoom.us/j/67824756675</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a:t>
            </a:r>
            <a:r>
              <a:rPr lang="en-US"/>
              <a:t>busy highway </a:t>
            </a:r>
            <a:r>
              <a:rPr lang="en-US" dirty="0"/>
              <a:t>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a:bodyPr>
          <a:lstStyle/>
          <a:p>
            <a:r>
              <a:rPr lang="en-US" dirty="0"/>
              <a:t>I will put lecture materials here instead of on Canvas. Please bookmark this link</a:t>
            </a:r>
          </a:p>
          <a:p>
            <a:pPr lvl="1"/>
            <a:r>
              <a:rPr lang="en-US" dirty="0">
                <a:hlinkClick r:id="rId3"/>
              </a:rPr>
              <a:t>https://guzonghua.github.io/saav/</a:t>
            </a:r>
            <a:r>
              <a:rPr lang="en-US" dirty="0"/>
              <a:t> (under construction)</a:t>
            </a:r>
          </a:p>
          <a:p>
            <a:pPr lvl="1"/>
            <a:r>
              <a:rPr lang="en-US" dirty="0"/>
              <a:t>Since I may update slides slightly after each class, it is more convenient to put them here</a:t>
            </a:r>
          </a:p>
          <a:p>
            <a:r>
              <a:rPr lang="en-US" dirty="0"/>
              <a:t>Last year’s materials available on </a:t>
            </a:r>
            <a:r>
              <a:rPr lang="en-US" dirty="0">
                <a:hlinkClick r:id="rId4"/>
              </a:rPr>
              <a:t>https://guzonghua.github.io/saav2021/</a:t>
            </a:r>
            <a:r>
              <a:rPr lang="en-US" dirty="0"/>
              <a:t> and YouTube</a:t>
            </a:r>
          </a:p>
          <a:p>
            <a:pPr lvl="1"/>
            <a:r>
              <a:rPr lang="en-US" dirty="0"/>
              <a:t>Contents will be updated to have a broader scope and less math</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Labs and Grades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479110"/>
          </a:xfrm>
        </p:spPr>
        <p:txBody>
          <a:bodyPr>
            <a:normAutofit fontScale="70000" lnSpcReduction="20000"/>
          </a:bodyPr>
          <a:lstStyle/>
          <a:p>
            <a:r>
              <a:rPr lang="en-US" dirty="0"/>
              <a:t>Labs </a:t>
            </a:r>
          </a:p>
          <a:p>
            <a:pPr lvl="1"/>
            <a:r>
              <a:rPr lang="en-US" dirty="0"/>
              <a:t>Lab1 in W3-4. Traffic sign classification w. CNN and transfer learning </a:t>
            </a:r>
          </a:p>
          <a:p>
            <a:pPr lvl="1"/>
            <a:r>
              <a:rPr lang="en-US" dirty="0"/>
              <a:t>Lab2 in W5-6. Adversarial attacks on CNN classifier</a:t>
            </a:r>
          </a:p>
          <a:p>
            <a:pPr lvl="1"/>
            <a:r>
              <a:rPr lang="en-US" dirty="0"/>
              <a:t>Lab3 in W7-8. PID control</a:t>
            </a:r>
          </a:p>
          <a:p>
            <a:pPr lvl="1"/>
            <a:r>
              <a:rPr lang="en-US" dirty="0"/>
              <a:t>Lab4-5 in W9-10. RL applications in AD</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 Programming language is Python</a:t>
            </a:r>
          </a:p>
          <a:p>
            <a:r>
              <a:rPr lang="en-US" dirty="0"/>
              <a:t>We will keep the programming workload relatively low, e.g., you may be given a semi-complete program, and asked to  tune some hyper parameters, or fill in a few lines of missing code</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V2X</a:t>
            </a:r>
          </a:p>
          <a:p>
            <a:pPr lvl="1"/>
            <a:r>
              <a:rPr lang="en-US" dirty="0"/>
              <a:t>Ethical Issues</a:t>
            </a:r>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97</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3310</TotalTime>
  <Words>10427</Words>
  <Application>Microsoft Office PowerPoint</Application>
  <PresentationFormat>On-screen Show (4:3)</PresentationFormat>
  <Paragraphs>950</Paragraphs>
  <Slides>118</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Labs and Grades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249</cp:revision>
  <dcterms:created xsi:type="dcterms:W3CDTF">2020-03-21T16:53:45Z</dcterms:created>
  <dcterms:modified xsi:type="dcterms:W3CDTF">2022-11-02T11:22:50Z</dcterms:modified>
</cp:coreProperties>
</file>